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5" r:id="rId9"/>
    <p:sldId id="263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C00E0E7-69C2-437F-877B-242B360B5D3B}">
          <p14:sldIdLst>
            <p14:sldId id="256"/>
            <p14:sldId id="257"/>
            <p14:sldId id="258"/>
            <p14:sldId id="259"/>
            <p14:sldId id="260"/>
            <p14:sldId id="261"/>
            <p14:sldId id="264"/>
            <p14:sldId id="265"/>
            <p14:sldId id="263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94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67" y="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BDCBE1-8479-47B4-BFD5-5B4CEE558A18}" type="datetimeFigureOut">
              <a:rPr lang="en-SG" smtClean="0"/>
              <a:t>28/10/2019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0716B2-2F28-4178-9472-AF2D7EE939AD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71240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3723505"/>
            <a:ext cx="9144000" cy="486033"/>
          </a:xfrm>
          <a:ln>
            <a:noFill/>
          </a:ln>
        </p:spPr>
        <p:txBody>
          <a:bodyPr anchor="b">
            <a:noAutofit/>
          </a:bodyPr>
          <a:lstStyle>
            <a:lvl1pPr algn="ctr">
              <a:defRPr sz="32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52238" y="4580237"/>
            <a:ext cx="2619632" cy="733167"/>
          </a:xfrm>
          <a:ln>
            <a:noFill/>
          </a:ln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35197521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024681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3039" y="1482810"/>
            <a:ext cx="5706761" cy="5000367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482811"/>
            <a:ext cx="5624384" cy="5000366"/>
          </a:xfrm>
        </p:spPr>
        <p:txBody>
          <a:bodyPr/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050"/>
            </a:lvl1pPr>
          </a:lstStyle>
          <a:p>
            <a:fld id="{BBBB3DD2-B253-4AF0-BEAD-B52B71FB73BD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70610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324" y="365126"/>
            <a:ext cx="10635048" cy="9395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8324" y="1392195"/>
            <a:ext cx="5709251" cy="111288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8324" y="2505074"/>
            <a:ext cx="5709251" cy="4011055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5999" y="1392195"/>
            <a:ext cx="5750011" cy="111288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5999" y="2505075"/>
            <a:ext cx="5750011" cy="401105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46494F-E7D3-4A45-AA75-14BD4DB91D3E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2261761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81229-2129-465E-954C-ACF4F90BADA4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458201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2AA5D8-F942-421E-945D-AF7EE64B6EF6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435680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3039" y="365125"/>
            <a:ext cx="10305535" cy="862313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SG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3039" y="1425146"/>
            <a:ext cx="11658598" cy="5099222"/>
          </a:xfrm>
          <a:prstGeom prst="rect">
            <a:avLst/>
          </a:prstGeom>
          <a:ln>
            <a:solidFill>
              <a:srgbClr val="F99420"/>
            </a:solidFill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SG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23372" y="6672649"/>
            <a:ext cx="1048265" cy="1853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fld id="{67223ECF-C399-47EC-A87B-6FB827350433}" type="slidenum">
              <a:rPr lang="en-SG" smtClean="0"/>
              <a:pPr/>
              <a:t>‹#›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627824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>
              <a:lumMod val="50000"/>
              <a:lumOff val="50000"/>
            </a:schemeClr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bg2">
              <a:lumMod val="25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2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2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2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2">
              <a:lumMod val="50000"/>
            </a:schemeClr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4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SG" dirty="0" smtClean="0"/>
              <a:t>Lecture 13</a:t>
            </a:r>
            <a:endParaRPr lang="en-SG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715414" y="4385431"/>
            <a:ext cx="4476586" cy="751112"/>
          </a:xfrm>
        </p:spPr>
        <p:txBody>
          <a:bodyPr>
            <a:normAutofit/>
          </a:bodyPr>
          <a:lstStyle/>
          <a:p>
            <a:r>
              <a:rPr lang="en-SG" dirty="0" smtClean="0"/>
              <a:t>Optimal Binary Search Tree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57525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Dynamic Approach to OBST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The bottom-up approach generates all the smallest required optimal </a:t>
            </a:r>
            <a:r>
              <a:rPr lang="en-US" sz="2200" dirty="0" smtClean="0"/>
              <a:t>sub-trees </a:t>
            </a:r>
            <a:r>
              <a:rPr lang="en-US" sz="2200" dirty="0"/>
              <a:t>first, then all next smallest, and so on until the final solution involving all the weights is found</a:t>
            </a:r>
            <a:r>
              <a:rPr lang="en-US" sz="2200" dirty="0" smtClean="0"/>
              <a:t>.</a:t>
            </a:r>
          </a:p>
          <a:p>
            <a:r>
              <a:rPr lang="en-US" sz="2200" dirty="0" smtClean="0"/>
              <a:t>Since </a:t>
            </a:r>
            <a:r>
              <a:rPr lang="en-US" sz="2200" dirty="0"/>
              <a:t>the algorithm requires access to each </a:t>
            </a:r>
            <a:r>
              <a:rPr lang="en-US" sz="2200" dirty="0" smtClean="0"/>
              <a:t>sub-tree’s </a:t>
            </a:r>
            <a:r>
              <a:rPr lang="en-US" sz="2200" dirty="0"/>
              <a:t>weighted path length, these weighted path lengths </a:t>
            </a:r>
            <a:r>
              <a:rPr lang="en-US" sz="2200" dirty="0" smtClean="0"/>
              <a:t>are stored </a:t>
            </a:r>
            <a:r>
              <a:rPr lang="en-US" sz="2200" dirty="0"/>
              <a:t>in the weight matrix ‘W</a:t>
            </a:r>
            <a:r>
              <a:rPr lang="en-US" sz="2200" dirty="0" smtClean="0"/>
              <a:t>’. </a:t>
            </a:r>
          </a:p>
          <a:p>
            <a:r>
              <a:rPr lang="en-US" sz="2200" dirty="0"/>
              <a:t>R</a:t>
            </a:r>
            <a:r>
              <a:rPr lang="en-US" sz="2200" dirty="0" smtClean="0"/>
              <a:t>oot </a:t>
            </a:r>
            <a:r>
              <a:rPr lang="en-US" sz="2200" dirty="0"/>
              <a:t>of each </a:t>
            </a:r>
            <a:r>
              <a:rPr lang="en-US" sz="2200" dirty="0" smtClean="0"/>
              <a:t>sub-tree is stored </a:t>
            </a:r>
            <a:r>
              <a:rPr lang="en-US" sz="2200" dirty="0"/>
              <a:t>for reference in the root matrix ‘R’. </a:t>
            </a:r>
            <a:endParaRPr lang="en-IN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10</a:t>
            </a:fld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86948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Algorithm: OBST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/>
              <a:t>F</a:t>
            </a:r>
            <a:r>
              <a:rPr lang="en-IN" dirty="0" smtClean="0"/>
              <a:t>or </a:t>
            </a:r>
            <a:r>
              <a:rPr lang="en-IN" dirty="0"/>
              <a:t>determining R(</a:t>
            </a:r>
            <a:r>
              <a:rPr lang="en-IN" dirty="0" err="1"/>
              <a:t>i</a:t>
            </a:r>
            <a:r>
              <a:rPr lang="en-IN" dirty="0"/>
              <a:t>, j) and C(</a:t>
            </a:r>
            <a:r>
              <a:rPr lang="en-IN" dirty="0" err="1"/>
              <a:t>i</a:t>
            </a:r>
            <a:r>
              <a:rPr lang="en-IN" dirty="0"/>
              <a:t>, j) with 0 &lt;= </a:t>
            </a:r>
            <a:r>
              <a:rPr lang="en-IN" dirty="0" err="1"/>
              <a:t>i</a:t>
            </a:r>
            <a:r>
              <a:rPr lang="en-IN" dirty="0"/>
              <a:t> &lt;= j &lt;= n: </a:t>
            </a:r>
            <a:endParaRPr lang="en-IN" dirty="0" smtClean="0"/>
          </a:p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11</a:t>
            </a:fld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629" y="2598522"/>
            <a:ext cx="10541025" cy="284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28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Algorithm: OBST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Following function </a:t>
            </a:r>
            <a:r>
              <a:rPr lang="en-US" dirty="0"/>
              <a:t>builds an optimal binary search tree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12</a:t>
            </a:fld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03" y="2052327"/>
            <a:ext cx="7877870" cy="442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43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Example: OBST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Find the optimal binary search tree for N = 6, having keys k1 ... k6 and </a:t>
            </a:r>
            <a:r>
              <a:rPr lang="en-US" dirty="0" smtClean="0"/>
              <a:t>weights </a:t>
            </a:r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p</a:t>
            </a:r>
            <a:r>
              <a:rPr lang="en-US" baseline="-25000" dirty="0" smtClean="0"/>
              <a:t>1</a:t>
            </a:r>
            <a:r>
              <a:rPr lang="en-US" dirty="0" smtClean="0"/>
              <a:t> </a:t>
            </a:r>
            <a:r>
              <a:rPr lang="en-US" dirty="0"/>
              <a:t>= 10, p</a:t>
            </a:r>
            <a:r>
              <a:rPr lang="en-US" baseline="-25000" dirty="0"/>
              <a:t>2</a:t>
            </a:r>
            <a:r>
              <a:rPr lang="en-US" dirty="0"/>
              <a:t> = 3, p</a:t>
            </a:r>
            <a:r>
              <a:rPr lang="en-US" baseline="-25000" dirty="0"/>
              <a:t>3</a:t>
            </a:r>
            <a:r>
              <a:rPr lang="en-US" dirty="0"/>
              <a:t> = 9, p</a:t>
            </a:r>
            <a:r>
              <a:rPr lang="en-US" baseline="-25000" dirty="0"/>
              <a:t>4</a:t>
            </a:r>
            <a:r>
              <a:rPr lang="en-US" dirty="0"/>
              <a:t> = 2, p</a:t>
            </a:r>
            <a:r>
              <a:rPr lang="en-US" baseline="-25000" dirty="0"/>
              <a:t>5</a:t>
            </a:r>
            <a:r>
              <a:rPr lang="en-US" dirty="0"/>
              <a:t> = 0, p</a:t>
            </a:r>
            <a:r>
              <a:rPr lang="en-US" baseline="-25000" dirty="0"/>
              <a:t>6</a:t>
            </a:r>
            <a:r>
              <a:rPr lang="en-US" dirty="0"/>
              <a:t> = </a:t>
            </a:r>
            <a:r>
              <a:rPr lang="en-US" dirty="0" smtClean="0"/>
              <a:t>10 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q</a:t>
            </a:r>
            <a:r>
              <a:rPr lang="en-US" baseline="-25000" dirty="0" smtClean="0"/>
              <a:t>0</a:t>
            </a:r>
            <a:r>
              <a:rPr lang="en-US" dirty="0" smtClean="0"/>
              <a:t> </a:t>
            </a:r>
            <a:r>
              <a:rPr lang="en-US" dirty="0"/>
              <a:t>= 5, q</a:t>
            </a:r>
            <a:r>
              <a:rPr lang="en-US" baseline="-25000" dirty="0"/>
              <a:t>1</a:t>
            </a:r>
            <a:r>
              <a:rPr lang="en-US" dirty="0"/>
              <a:t> = 6, q</a:t>
            </a:r>
            <a:r>
              <a:rPr lang="en-US" baseline="-25000" dirty="0"/>
              <a:t>2</a:t>
            </a:r>
            <a:r>
              <a:rPr lang="en-US" dirty="0"/>
              <a:t> = 4, q</a:t>
            </a:r>
            <a:r>
              <a:rPr lang="en-US" baseline="-25000" dirty="0"/>
              <a:t>3</a:t>
            </a:r>
            <a:r>
              <a:rPr lang="en-US" dirty="0"/>
              <a:t>= 4, q</a:t>
            </a:r>
            <a:r>
              <a:rPr lang="en-US" baseline="-25000" dirty="0"/>
              <a:t>4</a:t>
            </a:r>
            <a:r>
              <a:rPr lang="en-US" dirty="0"/>
              <a:t> = 3, q</a:t>
            </a:r>
            <a:r>
              <a:rPr lang="en-US" baseline="-25000" dirty="0"/>
              <a:t>5</a:t>
            </a:r>
            <a:r>
              <a:rPr lang="en-US" dirty="0"/>
              <a:t> = 8, q</a:t>
            </a:r>
            <a:r>
              <a:rPr lang="en-US" baseline="-25000" dirty="0"/>
              <a:t>6</a:t>
            </a:r>
            <a:r>
              <a:rPr lang="en-US" dirty="0"/>
              <a:t> = </a:t>
            </a:r>
            <a:r>
              <a:rPr lang="en-US" dirty="0" smtClean="0"/>
              <a:t>0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13</a:t>
            </a:fld>
            <a:endParaRPr lang="en-SG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4545" y="3398109"/>
            <a:ext cx="4853265" cy="304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444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Solution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14</a:t>
            </a:fld>
            <a:endParaRPr lang="en-SG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13039" y="1425146"/>
            <a:ext cx="11658598" cy="5099222"/>
          </a:xfrm>
          <a:prstGeom prst="rect">
            <a:avLst/>
          </a:prstGeom>
          <a:ln>
            <a:solidFill>
              <a:srgbClr val="F9942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smtClean="0"/>
              <a:t>Initial arrays</a:t>
            </a:r>
            <a:endParaRPr lang="en-IN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54" y="2180291"/>
            <a:ext cx="5145058" cy="31761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119" y="2180291"/>
            <a:ext cx="5446162" cy="320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81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Solution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15</a:t>
            </a:fld>
            <a:endParaRPr lang="en-SG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2108" y="1524985"/>
            <a:ext cx="1963875" cy="2288390"/>
          </a:xfrm>
          <a:prstGeom prst="rect">
            <a:avLst/>
          </a:prstGeom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664" y="3813375"/>
            <a:ext cx="4622672" cy="234948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1356" y="1977430"/>
            <a:ext cx="5356703" cy="3163109"/>
          </a:xfrm>
          <a:prstGeom prst="rect">
            <a:avLst/>
          </a:prstGeom>
        </p:spPr>
      </p:pic>
      <p:sp>
        <p:nvSpPr>
          <p:cNvPr id="12" name="Content Placeholder 2"/>
          <p:cNvSpPr txBox="1">
            <a:spLocks/>
          </p:cNvSpPr>
          <p:nvPr/>
        </p:nvSpPr>
        <p:spPr>
          <a:xfrm>
            <a:off x="313039" y="1425146"/>
            <a:ext cx="11658598" cy="5099222"/>
          </a:xfrm>
          <a:prstGeom prst="rect">
            <a:avLst/>
          </a:prstGeom>
          <a:ln>
            <a:solidFill>
              <a:srgbClr val="F9942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2135" y="5576842"/>
            <a:ext cx="2617618" cy="78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2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Solution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16</a:t>
            </a:fld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07" y="1518979"/>
            <a:ext cx="2436690" cy="23969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38" y="4009741"/>
            <a:ext cx="6121547" cy="19886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3311" y="6113499"/>
            <a:ext cx="6097923" cy="3233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2322" y="1615649"/>
            <a:ext cx="2728951" cy="4382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945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Solution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smtClean="0"/>
              <a:t>Substituting the values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17</a:t>
            </a:fld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524" y="2048653"/>
            <a:ext cx="5504359" cy="35396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314" y="2048653"/>
            <a:ext cx="5536557" cy="347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4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Solution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4723" y="3382450"/>
            <a:ext cx="9910206" cy="3069576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18</a:t>
            </a:fld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671" y="1425146"/>
            <a:ext cx="9858791" cy="1957304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313039" y="1425146"/>
            <a:ext cx="11658598" cy="5099222"/>
          </a:xfrm>
          <a:prstGeom prst="rect">
            <a:avLst/>
          </a:prstGeom>
          <a:ln>
            <a:solidFill>
              <a:srgbClr val="F9942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12721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Solution</a:t>
            </a:r>
            <a:endParaRPr lang="en-IN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637" y="2019370"/>
            <a:ext cx="11392362" cy="3822137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19</a:t>
            </a:fld>
            <a:endParaRPr lang="en-SG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13039" y="1425146"/>
            <a:ext cx="11658598" cy="5099222"/>
          </a:xfrm>
          <a:prstGeom prst="rect">
            <a:avLst/>
          </a:prstGeom>
          <a:ln>
            <a:solidFill>
              <a:srgbClr val="F9942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2129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Binary Search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b="1" dirty="0"/>
              <a:t>Binary Search Tree</a:t>
            </a:r>
            <a:r>
              <a:rPr lang="en-US" dirty="0"/>
              <a:t> is a node-based binary tree data structure which has the following properties:</a:t>
            </a:r>
          </a:p>
          <a:p>
            <a:pPr lvl="1" algn="just"/>
            <a:r>
              <a:rPr lang="en-US" sz="2200" dirty="0">
                <a:solidFill>
                  <a:schemeClr val="tx1"/>
                </a:solidFill>
              </a:rPr>
              <a:t>The left </a:t>
            </a:r>
            <a:r>
              <a:rPr lang="en-US" sz="2200" dirty="0" smtClean="0">
                <a:solidFill>
                  <a:schemeClr val="tx1"/>
                </a:solidFill>
              </a:rPr>
              <a:t>sub-tree </a:t>
            </a:r>
            <a:r>
              <a:rPr lang="en-US" sz="2200" dirty="0">
                <a:solidFill>
                  <a:schemeClr val="tx1"/>
                </a:solidFill>
              </a:rPr>
              <a:t>of a node contains only nodes with keys lesser than the node’s key.</a:t>
            </a:r>
          </a:p>
          <a:p>
            <a:pPr lvl="1" algn="just"/>
            <a:r>
              <a:rPr lang="en-US" sz="2200" dirty="0">
                <a:solidFill>
                  <a:schemeClr val="tx1"/>
                </a:solidFill>
              </a:rPr>
              <a:t>The right </a:t>
            </a:r>
            <a:r>
              <a:rPr lang="en-US" sz="2200" dirty="0" smtClean="0">
                <a:solidFill>
                  <a:schemeClr val="tx1"/>
                </a:solidFill>
              </a:rPr>
              <a:t>sub-tree </a:t>
            </a:r>
            <a:r>
              <a:rPr lang="en-US" sz="2200" dirty="0">
                <a:solidFill>
                  <a:schemeClr val="tx1"/>
                </a:solidFill>
              </a:rPr>
              <a:t>of a node contains only nodes with keys greater than the node’s key.</a:t>
            </a:r>
          </a:p>
          <a:p>
            <a:pPr lvl="1" algn="just"/>
            <a:r>
              <a:rPr lang="en-US" sz="2200" dirty="0">
                <a:solidFill>
                  <a:schemeClr val="tx1"/>
                </a:solidFill>
              </a:rPr>
              <a:t>The left and right </a:t>
            </a:r>
            <a:r>
              <a:rPr lang="en-US" sz="2200" dirty="0" smtClean="0">
                <a:solidFill>
                  <a:schemeClr val="tx1"/>
                </a:solidFill>
              </a:rPr>
              <a:t>sub-tree </a:t>
            </a:r>
            <a:r>
              <a:rPr lang="en-US" sz="2200" dirty="0">
                <a:solidFill>
                  <a:schemeClr val="tx1"/>
                </a:solidFill>
              </a:rPr>
              <a:t>each must also be a binary search tree.</a:t>
            </a: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2</a:t>
            </a:fld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543" y="3808840"/>
            <a:ext cx="4228620" cy="227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4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Solution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Computing the node positions in the tree: 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</a:t>
            </a:r>
            <a:r>
              <a:rPr lang="en-US" dirty="0"/>
              <a:t>The root of the optimal tree is R(0, 6) = </a:t>
            </a:r>
            <a:r>
              <a:rPr lang="en-US" dirty="0" smtClean="0"/>
              <a:t>k3.</a:t>
            </a:r>
          </a:p>
          <a:p>
            <a:pPr marL="0" indent="0">
              <a:buNone/>
            </a:pPr>
            <a:r>
              <a:rPr lang="en-US" dirty="0" smtClean="0"/>
              <a:t>	-</a:t>
            </a:r>
            <a:r>
              <a:rPr lang="en-US" dirty="0"/>
              <a:t>The root of the left </a:t>
            </a:r>
            <a:r>
              <a:rPr lang="en-US" dirty="0" smtClean="0"/>
              <a:t>sub-tree </a:t>
            </a:r>
            <a:r>
              <a:rPr lang="en-US" dirty="0"/>
              <a:t>is R(0, 2) = </a:t>
            </a:r>
            <a:r>
              <a:rPr lang="en-US" dirty="0" smtClean="0"/>
              <a:t>k1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-The </a:t>
            </a:r>
            <a:r>
              <a:rPr lang="en-US" dirty="0"/>
              <a:t>root of the right </a:t>
            </a:r>
            <a:r>
              <a:rPr lang="en-US" dirty="0" smtClean="0"/>
              <a:t>sub-tree </a:t>
            </a:r>
            <a:r>
              <a:rPr lang="en-US" dirty="0"/>
              <a:t>is R(3, 6) = </a:t>
            </a:r>
            <a:r>
              <a:rPr lang="en-US" dirty="0" smtClean="0"/>
              <a:t>k6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-The </a:t>
            </a:r>
            <a:r>
              <a:rPr lang="en-US" dirty="0"/>
              <a:t>root of the right </a:t>
            </a:r>
            <a:r>
              <a:rPr lang="en-US" dirty="0" smtClean="0"/>
              <a:t>sub-tree </a:t>
            </a:r>
            <a:r>
              <a:rPr lang="en-US" dirty="0"/>
              <a:t>of k1 is R(1, 2) = </a:t>
            </a:r>
            <a:r>
              <a:rPr lang="en-US" dirty="0" smtClean="0"/>
              <a:t>k2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-The </a:t>
            </a:r>
            <a:r>
              <a:rPr lang="en-US" dirty="0"/>
              <a:t>root of the left </a:t>
            </a:r>
            <a:r>
              <a:rPr lang="en-US" dirty="0" smtClean="0"/>
              <a:t>sub-tree </a:t>
            </a:r>
            <a:r>
              <a:rPr lang="en-US" dirty="0"/>
              <a:t>of k6 is R(3, 5) = </a:t>
            </a:r>
            <a:r>
              <a:rPr lang="en-US" dirty="0" smtClean="0"/>
              <a:t>k5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-The </a:t>
            </a:r>
            <a:r>
              <a:rPr lang="en-US" dirty="0"/>
              <a:t>root of the left </a:t>
            </a:r>
            <a:r>
              <a:rPr lang="en-US" dirty="0" smtClean="0"/>
              <a:t>sub-tree </a:t>
            </a:r>
            <a:r>
              <a:rPr lang="en-US" dirty="0"/>
              <a:t>of k5 is R(3, 4) = k4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20</a:t>
            </a:fld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637" y="3537237"/>
            <a:ext cx="3585469" cy="2762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75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Solution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resulting optimal tree is shown in the bellow figure and has a weighted path length of 188.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21</a:t>
            </a:fld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531" y="2104007"/>
            <a:ext cx="3251205" cy="4247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962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Complexity Analysis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algorithm requires O (n</a:t>
            </a:r>
            <a:r>
              <a:rPr lang="en-US" baseline="30000" dirty="0"/>
              <a:t>2</a:t>
            </a:r>
            <a:r>
              <a:rPr lang="en-US" dirty="0"/>
              <a:t>) time and O (n</a:t>
            </a:r>
            <a:r>
              <a:rPr lang="en-US" baseline="30000" dirty="0"/>
              <a:t>2</a:t>
            </a:r>
            <a:r>
              <a:rPr lang="en-US" dirty="0"/>
              <a:t>) storage. </a:t>
            </a:r>
            <a:endParaRPr lang="en-US" dirty="0" smtClean="0"/>
          </a:p>
          <a:p>
            <a:r>
              <a:rPr lang="en-US" dirty="0" smtClean="0"/>
              <a:t>Therefore</a:t>
            </a:r>
            <a:r>
              <a:rPr lang="en-US" dirty="0"/>
              <a:t>, as ‘n’ increases it will run out of storage even before it runs out of time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</a:t>
            </a:r>
            <a:r>
              <a:rPr lang="en-US" dirty="0"/>
              <a:t>storage needed can be reduced by almost half by implementing the two-dimensional arrays as one-dimensional arrays. 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22</a:t>
            </a:fld>
            <a:endParaRPr lang="en-SG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0803" y="3382808"/>
            <a:ext cx="2890006" cy="289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4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In class Practice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b="1" dirty="0" err="1" smtClean="0"/>
              <a:t>Ques</a:t>
            </a:r>
            <a:r>
              <a:rPr lang="en-IN" b="1" dirty="0" smtClean="0"/>
              <a:t>: </a:t>
            </a:r>
            <a:r>
              <a:rPr lang="en-IN" dirty="0" smtClean="0"/>
              <a:t>Construct OBST for the following values:</a:t>
            </a:r>
          </a:p>
          <a:p>
            <a:pPr marL="0" indent="0">
              <a:buNone/>
            </a:pPr>
            <a:endParaRPr lang="en-IN" b="1" dirty="0" smtClean="0"/>
          </a:p>
          <a:p>
            <a:endParaRPr lang="en-IN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23</a:t>
            </a:fld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3163" y="2274255"/>
            <a:ext cx="7826360" cy="1697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873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Solution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24</a:t>
            </a:fld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879" y="1503131"/>
            <a:ext cx="8413442" cy="483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653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Solution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25</a:t>
            </a:fld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112" y="1489591"/>
            <a:ext cx="5075586" cy="477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432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Binary Search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IN" dirty="0" smtClean="0"/>
              <a:t>Possible BST for key values: </a:t>
            </a:r>
            <a:r>
              <a:rPr lang="en-US" altLang="zh-TW" dirty="0" smtClean="0"/>
              <a:t>3</a:t>
            </a:r>
            <a:r>
              <a:rPr lang="en-US" altLang="zh-TW" dirty="0"/>
              <a:t>, 7, 9, 12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3</a:t>
            </a:fld>
            <a:endParaRPr lang="en-SG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3892011"/>
              </p:ext>
            </p:extLst>
          </p:nvPr>
        </p:nvGraphicFramePr>
        <p:xfrm>
          <a:off x="796271" y="2591651"/>
          <a:ext cx="7035555" cy="36445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name="VISIO" r:id="rId3" imgW="6067440" imgH="3143160" progId="Visio.Drawing.6">
                  <p:embed/>
                </p:oleObj>
              </mc:Choice>
              <mc:Fallback>
                <p:oleObj name="VISIO" r:id="rId3" imgW="6067440" imgH="3143160" progId="Visio.Drawing.6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6271" y="2591651"/>
                        <a:ext cx="7035555" cy="36445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Oval 5"/>
          <p:cNvSpPr/>
          <p:nvPr/>
        </p:nvSpPr>
        <p:spPr>
          <a:xfrm>
            <a:off x="8011681" y="1847046"/>
            <a:ext cx="3713148" cy="2566857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/>
          <p:cNvSpPr txBox="1"/>
          <p:nvPr/>
        </p:nvSpPr>
        <p:spPr>
          <a:xfrm>
            <a:off x="8315058" y="2448371"/>
            <a:ext cx="340977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	For n keys, </a:t>
            </a:r>
          </a:p>
          <a:p>
            <a:r>
              <a:rPr lang="en-IN" dirty="0"/>
              <a:t>T</a:t>
            </a:r>
            <a:r>
              <a:rPr lang="en-IN" dirty="0" smtClean="0"/>
              <a:t>he no. of binary trees possible=</a:t>
            </a:r>
          </a:p>
          <a:p>
            <a:endParaRPr lang="en-IN" dirty="0"/>
          </a:p>
          <a:p>
            <a:r>
              <a:rPr lang="en-IN" dirty="0" smtClean="0"/>
              <a:t>	   2*</a:t>
            </a:r>
            <a:r>
              <a:rPr lang="en-IN" dirty="0" err="1" smtClean="0"/>
              <a:t>nC</a:t>
            </a:r>
            <a:r>
              <a:rPr lang="en-IN" baseline="-25000" dirty="0" err="1" smtClean="0"/>
              <a:t>n</a:t>
            </a:r>
            <a:endParaRPr lang="en-IN" baseline="-25000" dirty="0" smtClean="0"/>
          </a:p>
          <a:p>
            <a:r>
              <a:rPr lang="en-IN" baseline="-25000" dirty="0" smtClean="0"/>
              <a:t>	</a:t>
            </a:r>
            <a:r>
              <a:rPr lang="en-IN" dirty="0" smtClean="0"/>
              <a:t>    </a:t>
            </a:r>
            <a:r>
              <a:rPr lang="en-IN" baseline="-25000" dirty="0" smtClean="0"/>
              <a:t> </a:t>
            </a:r>
            <a:r>
              <a:rPr lang="en-IN" dirty="0" smtClean="0"/>
              <a:t>n+1</a:t>
            </a:r>
          </a:p>
          <a:p>
            <a:endParaRPr lang="en-IN" dirty="0"/>
          </a:p>
          <a:p>
            <a:endParaRPr lang="en-IN" dirty="0" smtClean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9267404" y="3627690"/>
            <a:ext cx="893035" cy="427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964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Cost of searching 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sz="2200" dirty="0"/>
              <a:t>When we know the frequency of searching each one of the keys, it is quite easy </a:t>
            </a:r>
            <a:r>
              <a:rPr lang="en-US" sz="2200" dirty="0" smtClean="0"/>
              <a:t>to compute </a:t>
            </a:r>
            <a:r>
              <a:rPr lang="en-US" sz="2200" dirty="0"/>
              <a:t>the expected cost of accessing each node in the tree</a:t>
            </a:r>
            <a:r>
              <a:rPr lang="en-US" sz="2200" dirty="0" smtClean="0"/>
              <a:t>.</a:t>
            </a:r>
          </a:p>
          <a:p>
            <a:pPr algn="just"/>
            <a:r>
              <a:rPr lang="en-US" sz="2200" dirty="0" smtClean="0"/>
              <a:t>For example: Input</a:t>
            </a:r>
            <a:r>
              <a:rPr lang="en-US" sz="2200" dirty="0"/>
              <a:t>:  keys[] = {10, 12}, </a:t>
            </a:r>
            <a:r>
              <a:rPr lang="en-US" sz="2200" dirty="0" err="1"/>
              <a:t>freq</a:t>
            </a:r>
            <a:r>
              <a:rPr lang="en-US" sz="2200" dirty="0"/>
              <a:t>[] = {34, </a:t>
            </a:r>
            <a:r>
              <a:rPr lang="en-US" sz="2200" dirty="0" smtClean="0"/>
              <a:t>50}. There </a:t>
            </a:r>
            <a:r>
              <a:rPr lang="en-US" sz="2200" dirty="0"/>
              <a:t>can be following two possible BSTs </a:t>
            </a:r>
            <a:endParaRPr lang="en-US" sz="2200" dirty="0" smtClean="0"/>
          </a:p>
          <a:p>
            <a:pPr marL="0" indent="0" algn="just">
              <a:buNone/>
              <a:tabLst>
                <a:tab pos="1165225" algn="l"/>
              </a:tabLst>
            </a:pPr>
            <a:endParaRPr lang="en-US" sz="2200" dirty="0" smtClean="0"/>
          </a:p>
          <a:p>
            <a:pPr marL="0" indent="0" algn="just">
              <a:buNone/>
              <a:tabLst>
                <a:tab pos="1165225" algn="l"/>
              </a:tabLst>
            </a:pPr>
            <a:r>
              <a:rPr lang="en-US" sz="2200" dirty="0" smtClean="0"/>
              <a:t>    	    			</a:t>
            </a:r>
            <a:r>
              <a:rPr lang="en-US" sz="2200" dirty="0" smtClean="0">
                <a:solidFill>
                  <a:srgbClr val="FF0000"/>
                </a:solidFill>
              </a:rPr>
              <a:t>10                  	       12</a:t>
            </a:r>
          </a:p>
          <a:p>
            <a:pPr marL="0" indent="0" algn="just">
              <a:buNone/>
              <a:tabLst>
                <a:tab pos="1165225" algn="l"/>
              </a:tabLst>
            </a:pPr>
            <a:r>
              <a:rPr lang="en-US" sz="2200" dirty="0" smtClean="0">
                <a:solidFill>
                  <a:srgbClr val="FF0000"/>
                </a:solidFill>
              </a:rPr>
              <a:t>                  			                          </a:t>
            </a:r>
          </a:p>
          <a:p>
            <a:pPr marL="0" indent="0" algn="just">
              <a:buNone/>
              <a:tabLst>
                <a:tab pos="1165225" algn="l"/>
              </a:tabLst>
            </a:pPr>
            <a:r>
              <a:rPr lang="en-US" sz="2200" dirty="0" smtClean="0">
                <a:solidFill>
                  <a:srgbClr val="FF0000"/>
                </a:solidFill>
              </a:rPr>
              <a:t>                     			      12              10</a:t>
            </a:r>
          </a:p>
          <a:p>
            <a:pPr marL="0" indent="0" algn="just">
              <a:buNone/>
              <a:tabLst>
                <a:tab pos="1165225" algn="l"/>
              </a:tabLst>
            </a:pPr>
            <a:r>
              <a:rPr lang="en-US" sz="2200" dirty="0" smtClean="0"/>
              <a:t>          			                                  </a:t>
            </a:r>
          </a:p>
          <a:p>
            <a:pPr algn="just">
              <a:buFont typeface="Wingdings" panose="05000000000000000000" pitchFamily="2" charset="2"/>
              <a:buChar char="Ø"/>
              <a:tabLst>
                <a:tab pos="1165225" algn="l"/>
              </a:tabLst>
            </a:pPr>
            <a:r>
              <a:rPr lang="en-US" sz="2200" dirty="0" smtClean="0"/>
              <a:t>The </a:t>
            </a:r>
            <a:r>
              <a:rPr lang="en-US" sz="2200" dirty="0"/>
              <a:t>cost of tree I is 34*1 + 50*2 = 134</a:t>
            </a:r>
          </a:p>
          <a:p>
            <a:pPr algn="just">
              <a:buFont typeface="Wingdings" panose="05000000000000000000" pitchFamily="2" charset="2"/>
              <a:buChar char="Ø"/>
              <a:tabLst>
                <a:tab pos="1165225" algn="l"/>
              </a:tabLst>
            </a:pPr>
            <a:r>
              <a:rPr lang="en-US" sz="2200" dirty="0"/>
              <a:t>The cost of tree II is 50*1 + 34*2 = 118 </a:t>
            </a:r>
            <a:endParaRPr lang="en-IN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4</a:t>
            </a:fld>
            <a:endParaRPr lang="en-SG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4358355" y="3619144"/>
            <a:ext cx="341831" cy="57256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6110243" y="3622705"/>
            <a:ext cx="363198" cy="56900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4465176" y="4175603"/>
            <a:ext cx="470020" cy="4049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2" name="Oval 21"/>
          <p:cNvSpPr/>
          <p:nvPr/>
        </p:nvSpPr>
        <p:spPr>
          <a:xfrm>
            <a:off x="3973437" y="3268391"/>
            <a:ext cx="470020" cy="4049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3" name="Oval 22"/>
          <p:cNvSpPr/>
          <p:nvPr/>
        </p:nvSpPr>
        <p:spPr>
          <a:xfrm>
            <a:off x="6365190" y="3268390"/>
            <a:ext cx="470020" cy="4049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4" name="Oval 23"/>
          <p:cNvSpPr/>
          <p:nvPr/>
        </p:nvSpPr>
        <p:spPr>
          <a:xfrm>
            <a:off x="5875233" y="4175602"/>
            <a:ext cx="470020" cy="40494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6" name="Rectangle 25"/>
          <p:cNvSpPr/>
          <p:nvPr/>
        </p:nvSpPr>
        <p:spPr>
          <a:xfrm>
            <a:off x="2982482" y="4106254"/>
            <a:ext cx="948583" cy="4742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7" name="TextBox 26"/>
          <p:cNvSpPr txBox="1"/>
          <p:nvPr/>
        </p:nvSpPr>
        <p:spPr>
          <a:xfrm>
            <a:off x="3084319" y="4166075"/>
            <a:ext cx="779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Tree I</a:t>
            </a:r>
            <a:endParaRPr lang="en-IN" dirty="0"/>
          </a:p>
        </p:txBody>
      </p:sp>
      <p:sp>
        <p:nvSpPr>
          <p:cNvPr id="28" name="Rectangle 27"/>
          <p:cNvSpPr/>
          <p:nvPr/>
        </p:nvSpPr>
        <p:spPr>
          <a:xfrm>
            <a:off x="7215284" y="4106254"/>
            <a:ext cx="948583" cy="4742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9" name="TextBox 28"/>
          <p:cNvSpPr txBox="1"/>
          <p:nvPr/>
        </p:nvSpPr>
        <p:spPr>
          <a:xfrm>
            <a:off x="7311766" y="4156662"/>
            <a:ext cx="779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 smtClean="0"/>
              <a:t>Tree II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107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Cost of searching 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2703" y="1914654"/>
            <a:ext cx="10539270" cy="4120206"/>
          </a:xfrm>
          <a:prstGeom prst="rect">
            <a:avLst/>
          </a:prstGeom>
          <a:ln>
            <a:noFill/>
          </a:ln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5</a:t>
            </a:fld>
            <a:endParaRPr lang="en-SG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13039" y="1425146"/>
            <a:ext cx="11658598" cy="5099222"/>
          </a:xfrm>
          <a:prstGeom prst="rect">
            <a:avLst/>
          </a:prstGeom>
          <a:ln>
            <a:solidFill>
              <a:srgbClr val="F9942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0412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Optimal Binary Search Tree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 dirty="0"/>
              <a:t>An optimal binary search tree is a binary search tree for which the nodes are arranged </a:t>
            </a:r>
            <a:r>
              <a:rPr lang="en-US" dirty="0" smtClean="0"/>
              <a:t>on </a:t>
            </a:r>
            <a:r>
              <a:rPr lang="en-US" dirty="0"/>
              <a:t>levels such that the </a:t>
            </a:r>
            <a:r>
              <a:rPr lang="en-US" b="1" u="sng" dirty="0"/>
              <a:t>tree cost is minimum</a:t>
            </a:r>
            <a:r>
              <a:rPr lang="en-US" b="1" u="sng" dirty="0" smtClean="0"/>
              <a:t>.</a:t>
            </a:r>
          </a:p>
          <a:p>
            <a:pPr algn="just"/>
            <a:r>
              <a:rPr lang="en-US" dirty="0"/>
              <a:t>Binary search trees are used to organize a set of keys for fast </a:t>
            </a:r>
            <a:r>
              <a:rPr lang="en-US" dirty="0" smtClean="0"/>
              <a:t>access.</a:t>
            </a:r>
          </a:p>
          <a:p>
            <a:pPr algn="just"/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tree </a:t>
            </a:r>
            <a:r>
              <a:rPr lang="en-US" dirty="0" smtClean="0"/>
              <a:t>maintains the </a:t>
            </a:r>
            <a:r>
              <a:rPr lang="en-US" dirty="0"/>
              <a:t>keys in-order so that comparison with the query at any node either results in </a:t>
            </a:r>
            <a:r>
              <a:rPr lang="en-US" dirty="0" smtClean="0"/>
              <a:t>a match</a:t>
            </a:r>
            <a:r>
              <a:rPr lang="en-US" dirty="0"/>
              <a:t>, or directs us to continue the search in left or right </a:t>
            </a:r>
            <a:r>
              <a:rPr lang="en-US" dirty="0" smtClean="0"/>
              <a:t>sub-tree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6</a:t>
            </a:fld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196" y="3813009"/>
            <a:ext cx="3842745" cy="255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576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Example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What </a:t>
            </a:r>
            <a:r>
              <a:rPr lang="en-US" dirty="0"/>
              <a:t>is an optimal BST for keys A, B, C, and D </a:t>
            </a:r>
            <a:r>
              <a:rPr lang="en-US" dirty="0" smtClean="0"/>
              <a:t>with search </a:t>
            </a:r>
            <a:r>
              <a:rPr lang="en-US" dirty="0"/>
              <a:t>probabilities 0.1, 0.2, 0.4, and 0.3, respectively?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7</a:t>
            </a:fld>
            <a:endParaRPr lang="en-SG" dirty="0"/>
          </a:p>
        </p:txBody>
      </p:sp>
      <p:graphicFrame>
        <p:nvGraphicFramePr>
          <p:cNvPr id="5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5982061"/>
              </p:ext>
            </p:extLst>
          </p:nvPr>
        </p:nvGraphicFramePr>
        <p:xfrm>
          <a:off x="416509" y="1865788"/>
          <a:ext cx="6104139" cy="40670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" name="Document" r:id="rId3" imgW="6088943" imgH="4057602" progId="Word.Document.8">
                  <p:embed/>
                </p:oleObj>
              </mc:Choice>
              <mc:Fallback>
                <p:oleObj name="Document" r:id="rId3" imgW="6088943" imgH="4057602" progId="Word.Document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509" y="1865788"/>
                        <a:ext cx="6104139" cy="406703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9"/>
          <p:cNvSpPr txBox="1">
            <a:spLocks noChangeArrowheads="1"/>
          </p:cNvSpPr>
          <p:nvPr/>
        </p:nvSpPr>
        <p:spPr bwMode="auto">
          <a:xfrm>
            <a:off x="6331008" y="3266922"/>
            <a:ext cx="517864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FF000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spcBef>
                <a:spcPct val="50000"/>
              </a:spcBef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Average </a:t>
            </a: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number of comparisons</a:t>
            </a:r>
          </a:p>
          <a:p>
            <a:pPr algn="l">
              <a:spcBef>
                <a:spcPct val="50000"/>
              </a:spcBef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1*0.4 + 2*(0.2+0.3) + 3*0.1 </a:t>
            </a:r>
            <a:endParaRPr lang="en-US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>
              <a:spcBef>
                <a:spcPct val="50000"/>
              </a:spcBef>
            </a:pPr>
            <a:r>
              <a:rPr lang="en-U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1.7 </a:t>
            </a:r>
          </a:p>
        </p:txBody>
      </p:sp>
    </p:spTree>
    <p:extLst>
      <p:ext uri="{BB962C8B-B14F-4D97-AF65-F5344CB8AC3E}">
        <p14:creationId xmlns:p14="http://schemas.microsoft.com/office/powerpoint/2010/main" val="886228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Dynamic Approach to OBST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OBST(</a:t>
            </a:r>
            <a:r>
              <a:rPr lang="en-US" sz="2200" dirty="0" err="1"/>
              <a:t>i</a:t>
            </a:r>
            <a:r>
              <a:rPr lang="en-US" sz="2200" dirty="0"/>
              <a:t>, j) denotes the optimal binary search tree containing the keys </a:t>
            </a:r>
            <a:r>
              <a:rPr lang="en-US" sz="2200" dirty="0" err="1"/>
              <a:t>ki</a:t>
            </a:r>
            <a:r>
              <a:rPr lang="en-US" sz="2200" dirty="0"/>
              <a:t>, ki+1, ..., </a:t>
            </a:r>
            <a:r>
              <a:rPr lang="en-US" sz="2200" dirty="0" err="1" smtClean="0"/>
              <a:t>kj</a:t>
            </a:r>
            <a:r>
              <a:rPr lang="en-US" sz="2200" dirty="0" smtClean="0"/>
              <a:t>.</a:t>
            </a:r>
          </a:p>
          <a:p>
            <a:pPr marL="0" indent="0">
              <a:buNone/>
            </a:pPr>
            <a:endParaRPr lang="en-US" sz="2200" dirty="0" smtClean="0"/>
          </a:p>
          <a:p>
            <a:r>
              <a:rPr lang="en-US" sz="2200" dirty="0"/>
              <a:t>W</a:t>
            </a:r>
            <a:r>
              <a:rPr lang="en-US" sz="2200" baseline="-25000" dirty="0"/>
              <a:t>i, j </a:t>
            </a:r>
            <a:r>
              <a:rPr lang="en-US" sz="2200" dirty="0"/>
              <a:t>denotes the weight matrix for OBST(</a:t>
            </a:r>
            <a:r>
              <a:rPr lang="en-US" sz="2200" dirty="0" err="1"/>
              <a:t>i</a:t>
            </a:r>
            <a:r>
              <a:rPr lang="en-US" sz="2200" dirty="0"/>
              <a:t>, j) </a:t>
            </a:r>
            <a:endParaRPr lang="en-US" sz="2200" dirty="0" smtClean="0"/>
          </a:p>
          <a:p>
            <a:pPr marL="0" indent="0">
              <a:buNone/>
            </a:pPr>
            <a:r>
              <a:rPr lang="en-US" sz="2200" dirty="0"/>
              <a:t>	</a:t>
            </a:r>
            <a:r>
              <a:rPr lang="en-US" sz="2200" dirty="0" smtClean="0"/>
              <a:t>W</a:t>
            </a:r>
            <a:r>
              <a:rPr lang="en-US" sz="2200" baseline="-25000" dirty="0" smtClean="0"/>
              <a:t>i</a:t>
            </a:r>
            <a:r>
              <a:rPr lang="en-US" sz="2200" baseline="-25000" dirty="0"/>
              <a:t>, j </a:t>
            </a:r>
            <a:r>
              <a:rPr lang="en-US" sz="2200" dirty="0"/>
              <a:t>can be defined using the </a:t>
            </a:r>
            <a:r>
              <a:rPr lang="en-US" sz="2000" dirty="0"/>
              <a:t>following formula</a:t>
            </a:r>
            <a:r>
              <a:rPr lang="en-US" sz="2000" dirty="0" smtClean="0"/>
              <a:t>: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r>
              <a:rPr lang="en-US" sz="2200" dirty="0" err="1"/>
              <a:t>C</a:t>
            </a:r>
            <a:r>
              <a:rPr lang="en-US" sz="2200" baseline="-25000" dirty="0" err="1"/>
              <a:t>i</a:t>
            </a:r>
            <a:r>
              <a:rPr lang="en-US" sz="2200" baseline="-25000" dirty="0"/>
              <a:t>, j</a:t>
            </a:r>
            <a:r>
              <a:rPr lang="en-US" sz="2200" dirty="0"/>
              <a:t>, 0 ≤ </a:t>
            </a:r>
            <a:r>
              <a:rPr lang="en-US" sz="2200" dirty="0" err="1"/>
              <a:t>i</a:t>
            </a:r>
            <a:r>
              <a:rPr lang="en-US" sz="2200" dirty="0"/>
              <a:t> ≤ j ≤ n denotes the cost matrix for OBST(</a:t>
            </a:r>
            <a:r>
              <a:rPr lang="en-US" sz="2200" dirty="0" err="1"/>
              <a:t>i</a:t>
            </a:r>
            <a:r>
              <a:rPr lang="en-US" sz="2200" dirty="0"/>
              <a:t>, j</a:t>
            </a:r>
            <a:r>
              <a:rPr lang="en-US" sz="2200" dirty="0" smtClean="0"/>
              <a:t>)</a:t>
            </a:r>
          </a:p>
          <a:p>
            <a:pPr marL="0" indent="0">
              <a:buNone/>
            </a:pPr>
            <a:r>
              <a:rPr lang="en-US" sz="2200" dirty="0" smtClean="0"/>
              <a:t> 	</a:t>
            </a:r>
            <a:r>
              <a:rPr lang="en-US" sz="2200" dirty="0" err="1" smtClean="0"/>
              <a:t>C</a:t>
            </a:r>
            <a:r>
              <a:rPr lang="en-US" sz="2200" baseline="-25000" dirty="0" err="1" smtClean="0"/>
              <a:t>i</a:t>
            </a:r>
            <a:r>
              <a:rPr lang="en-US" sz="2200" baseline="-25000" dirty="0"/>
              <a:t>, j </a:t>
            </a:r>
            <a:r>
              <a:rPr lang="en-US" sz="2200" dirty="0"/>
              <a:t>can be defined recursively, in the following manner:</a:t>
            </a:r>
            <a:endParaRPr lang="en-IN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8</a:t>
            </a:fld>
            <a:endParaRPr lang="en-SG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0867" y="3276691"/>
            <a:ext cx="3183246" cy="10268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715" y="5516337"/>
            <a:ext cx="4455681" cy="87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56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Dynamic Approach to OBST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693B4B-36E0-40EA-BD24-5FA98D4B3C74}" type="slidenum">
              <a:rPr lang="en-SG" smtClean="0"/>
              <a:pPr/>
              <a:t>9</a:t>
            </a:fld>
            <a:endParaRPr lang="en-SG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13039" y="1425146"/>
            <a:ext cx="11658598" cy="5099222"/>
          </a:xfrm>
          <a:prstGeom prst="rect">
            <a:avLst/>
          </a:prstGeom>
          <a:ln>
            <a:solidFill>
              <a:srgbClr val="F9942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baseline="-250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200" dirty="0" err="1" smtClean="0"/>
              <a:t>R</a:t>
            </a:r>
            <a:r>
              <a:rPr lang="en-US" sz="2200" baseline="-25000" dirty="0" err="1" smtClean="0"/>
              <a:t>i</a:t>
            </a:r>
            <a:r>
              <a:rPr lang="en-US" sz="2200" baseline="-25000" dirty="0" smtClean="0"/>
              <a:t>, </a:t>
            </a:r>
            <a:r>
              <a:rPr lang="en-US" sz="2200" baseline="-25000" dirty="0"/>
              <a:t>j</a:t>
            </a:r>
            <a:r>
              <a:rPr lang="en-US" sz="2200" dirty="0"/>
              <a:t>, 0 ≤ </a:t>
            </a:r>
            <a:r>
              <a:rPr lang="en-US" sz="2200" dirty="0" err="1"/>
              <a:t>i</a:t>
            </a:r>
            <a:r>
              <a:rPr lang="en-US" sz="2200" dirty="0"/>
              <a:t> ≤ j ≤ n denotes the root matrix for OBST(</a:t>
            </a:r>
            <a:r>
              <a:rPr lang="en-US" sz="2200" dirty="0" err="1"/>
              <a:t>i</a:t>
            </a:r>
            <a:r>
              <a:rPr lang="en-US" sz="2200" dirty="0"/>
              <a:t>, j) </a:t>
            </a:r>
            <a:endParaRPr lang="en-US" sz="2200" dirty="0" smtClean="0"/>
          </a:p>
          <a:p>
            <a:pPr marL="0" indent="0" algn="just">
              <a:buNone/>
            </a:pPr>
            <a:r>
              <a:rPr lang="en-US" sz="2200" dirty="0"/>
              <a:t>	</a:t>
            </a:r>
            <a:r>
              <a:rPr lang="en-US" sz="2200" dirty="0" smtClean="0"/>
              <a:t>Assigning </a:t>
            </a:r>
            <a:r>
              <a:rPr lang="en-US" sz="2200" dirty="0"/>
              <a:t>the notation </a:t>
            </a:r>
            <a:r>
              <a:rPr lang="en-US" sz="2200" dirty="0" err="1"/>
              <a:t>R</a:t>
            </a:r>
            <a:r>
              <a:rPr lang="en-US" sz="2200" baseline="-25000" dirty="0" err="1"/>
              <a:t>i</a:t>
            </a:r>
            <a:r>
              <a:rPr lang="en-US" sz="2200" baseline="-25000" dirty="0"/>
              <a:t>, j </a:t>
            </a:r>
            <a:r>
              <a:rPr lang="en-US" sz="2200" dirty="0"/>
              <a:t>to the value of k for which we obtain a minimum in </a:t>
            </a:r>
            <a:r>
              <a:rPr lang="en-US" sz="2200" dirty="0" smtClean="0"/>
              <a:t>the </a:t>
            </a:r>
            <a:r>
              <a:rPr lang="en-US" sz="2200" dirty="0" smtClean="0"/>
              <a:t>	above </a:t>
            </a:r>
            <a:r>
              <a:rPr lang="en-US" sz="2200" dirty="0" smtClean="0"/>
              <a:t>	relations</a:t>
            </a:r>
            <a:r>
              <a:rPr lang="en-US" sz="2200" dirty="0"/>
              <a:t>, the optimal binary search tree is OBST(0, n) and each </a:t>
            </a:r>
            <a:r>
              <a:rPr lang="en-US" sz="2200" dirty="0" smtClean="0"/>
              <a:t>	sub-tree </a:t>
            </a:r>
            <a:r>
              <a:rPr lang="en-US" sz="2200" dirty="0" smtClean="0"/>
              <a:t>	OBST(</a:t>
            </a:r>
            <a:r>
              <a:rPr lang="en-US" sz="2200" dirty="0" err="1" smtClean="0"/>
              <a:t>i</a:t>
            </a:r>
            <a:r>
              <a:rPr lang="en-US" sz="2200" dirty="0"/>
              <a:t>, j) has the </a:t>
            </a:r>
            <a:r>
              <a:rPr lang="en-US" sz="2200" dirty="0" smtClean="0"/>
              <a:t>root </a:t>
            </a:r>
            <a:r>
              <a:rPr lang="en-US" sz="2200" dirty="0" err="1"/>
              <a:t>k</a:t>
            </a:r>
            <a:r>
              <a:rPr lang="en-US" sz="2200" baseline="-25000" dirty="0" err="1"/>
              <a:t>Rij</a:t>
            </a:r>
            <a:r>
              <a:rPr lang="en-US" sz="2200" dirty="0"/>
              <a:t> and as </a:t>
            </a:r>
            <a:r>
              <a:rPr lang="en-US" sz="2200" dirty="0" smtClean="0"/>
              <a:t>sub-trees </a:t>
            </a:r>
            <a:r>
              <a:rPr lang="en-US" sz="2200" dirty="0"/>
              <a:t>the trees denoted </a:t>
            </a:r>
            <a:r>
              <a:rPr lang="en-US" sz="2200" dirty="0" smtClean="0"/>
              <a:t>by OBST(</a:t>
            </a:r>
            <a:r>
              <a:rPr lang="en-US" sz="2200" dirty="0" err="1" smtClean="0"/>
              <a:t>i</a:t>
            </a:r>
            <a:r>
              <a:rPr lang="en-US" sz="2200" dirty="0"/>
              <a:t>, k-1) </a:t>
            </a:r>
            <a:r>
              <a:rPr lang="en-US" sz="2200" dirty="0" smtClean="0"/>
              <a:t>	and 	OBST(k</a:t>
            </a:r>
            <a:r>
              <a:rPr lang="en-US" sz="2200" dirty="0"/>
              <a:t>, j). </a:t>
            </a:r>
            <a:endParaRPr lang="en-IN" sz="2200" dirty="0"/>
          </a:p>
        </p:txBody>
      </p:sp>
    </p:spTree>
    <p:extLst>
      <p:ext uri="{BB962C8B-B14F-4D97-AF65-F5344CB8AC3E}">
        <p14:creationId xmlns:p14="http://schemas.microsoft.com/office/powerpoint/2010/main" val="3461198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2271</TotalTime>
  <Words>606</Words>
  <Application>Microsoft Office PowerPoint</Application>
  <PresentationFormat>Widescreen</PresentationFormat>
  <Paragraphs>113</Paragraphs>
  <Slides>25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新細明體</vt:lpstr>
      <vt:lpstr>Wingdings</vt:lpstr>
      <vt:lpstr>Office Theme</vt:lpstr>
      <vt:lpstr>VISIO</vt:lpstr>
      <vt:lpstr>Document</vt:lpstr>
      <vt:lpstr>Lecture 13</vt:lpstr>
      <vt:lpstr>Binary Search Tree</vt:lpstr>
      <vt:lpstr>Binary Search Tree</vt:lpstr>
      <vt:lpstr>Cost of searching </vt:lpstr>
      <vt:lpstr>Cost of searching </vt:lpstr>
      <vt:lpstr>Optimal Binary Search Tree</vt:lpstr>
      <vt:lpstr>Example</vt:lpstr>
      <vt:lpstr>Dynamic Approach to OBST</vt:lpstr>
      <vt:lpstr>Dynamic Approach to OBST</vt:lpstr>
      <vt:lpstr>Dynamic Approach to OBST</vt:lpstr>
      <vt:lpstr>Algorithm: OBST</vt:lpstr>
      <vt:lpstr>Algorithm: OBST</vt:lpstr>
      <vt:lpstr>Example: OBST</vt:lpstr>
      <vt:lpstr>Solution</vt:lpstr>
      <vt:lpstr>Solution</vt:lpstr>
      <vt:lpstr>Solution</vt:lpstr>
      <vt:lpstr>Solution</vt:lpstr>
      <vt:lpstr>Solution</vt:lpstr>
      <vt:lpstr>Solution</vt:lpstr>
      <vt:lpstr>Solution</vt:lpstr>
      <vt:lpstr>Solution</vt:lpstr>
      <vt:lpstr>Complexity Analysis</vt:lpstr>
      <vt:lpstr>In class Practice</vt:lpstr>
      <vt:lpstr>Solution</vt:lpstr>
      <vt:lpstr>Solution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Garima</cp:lastModifiedBy>
  <cp:revision>109</cp:revision>
  <dcterms:created xsi:type="dcterms:W3CDTF">2019-07-12T07:18:02Z</dcterms:created>
  <dcterms:modified xsi:type="dcterms:W3CDTF">2019-10-28T13:43:53Z</dcterms:modified>
</cp:coreProperties>
</file>